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C308C5-755E-4A08-8A4D-48F48F99EB50}">
  <a:tblStyle styleId="{57C308C5-755E-4A08-8A4D-48F48F99EB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288c751d7eb88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288c751d7eb88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0ff43f63f2d97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0ff43f63f2d97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0ff43f63f2d978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0ff43f63f2d978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50ade441f4ddf4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50ade441f4ddf4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5473087927ba1a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5473087927ba1a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73a04f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73a0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5473087927ba1a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5473087927ba1a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1fc3186850f08b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1fc3186850f08b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hyperlink" Target="https://razdolje-school.narod.r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 flipH="1">
            <a:off x="316350" y="1743073"/>
            <a:ext cx="85113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00">
                <a:latin typeface="Comic Sans MS"/>
                <a:ea typeface="Comic Sans MS"/>
                <a:cs typeface="Comic Sans MS"/>
                <a:sym typeface="Comic Sans MS"/>
              </a:rPr>
              <a:t>Краткая презентация основной образовательной программы дошкольного образования</a:t>
            </a:r>
            <a:endParaRPr i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00">
                <a:latin typeface="Comic Sans MS"/>
                <a:ea typeface="Comic Sans MS"/>
                <a:cs typeface="Comic Sans MS"/>
                <a:sym typeface="Comic Sans MS"/>
              </a:rPr>
              <a:t> МОУ “Раздольская СОШ” (дошкольные группы)</a:t>
            </a:r>
            <a:endParaRPr i="1"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311" y="505500"/>
            <a:ext cx="4086875" cy="27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642225" y="0"/>
            <a:ext cx="77100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Образовательные области, обеспечивающие разностороннее развитие детей по ФГОС ДО:</a:t>
            </a:r>
            <a:endParaRPr sz="22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139974" y="411400"/>
            <a:ext cx="2670300" cy="24219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5856855" y="2774982"/>
            <a:ext cx="2332500" cy="2216100"/>
          </a:xfrm>
          <a:prstGeom prst="sun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3304792" y="2989498"/>
            <a:ext cx="2332500" cy="22161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685062" y="2989506"/>
            <a:ext cx="2332500" cy="2216100"/>
          </a:xfrm>
          <a:prstGeom prst="sun">
            <a:avLst>
              <a:gd fmla="val 25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77625" y="505500"/>
            <a:ext cx="2604300" cy="2421900"/>
          </a:xfrm>
          <a:prstGeom prst="sun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642224" y="1379200"/>
            <a:ext cx="15060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Comic Sans MS"/>
                <a:ea typeface="Comic Sans MS"/>
                <a:cs typeface="Comic Sans MS"/>
                <a:sym typeface="Comic Sans MS"/>
              </a:rPr>
              <a:t>Познавательное развитие</a:t>
            </a:r>
            <a:endParaRPr sz="1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1098300" y="3875700"/>
            <a:ext cx="1506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Речевое развитие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3744288" y="3745500"/>
            <a:ext cx="1453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Социально-коммуникативное развитие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794222" y="1332156"/>
            <a:ext cx="1361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Comic Sans MS"/>
                <a:ea typeface="Comic Sans MS"/>
                <a:cs typeface="Comic Sans MS"/>
                <a:sym typeface="Comic Sans MS"/>
              </a:rPr>
              <a:t>Физическое развитие</a:t>
            </a:r>
            <a:endParaRPr sz="1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6270100" y="3529500"/>
            <a:ext cx="1506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Художественно-эстетическое развитие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722" y="0"/>
            <a:ext cx="90935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-197942" y="939507"/>
            <a:ext cx="54531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Взаимодействие педагогического коллектива с семьями обучающихся:</a:t>
            </a:r>
            <a:endParaRPr sz="22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304875" y="1971625"/>
            <a:ext cx="424800" cy="3882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304875" y="2571750"/>
            <a:ext cx="424800" cy="3882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304875" y="3171875"/>
            <a:ext cx="424800" cy="3882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896547" y="1933823"/>
            <a:ext cx="6147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Консультационное направление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896549" y="2533948"/>
            <a:ext cx="6147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Просветительское направление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943121" y="3096273"/>
            <a:ext cx="6147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Диагностика-аналитическое направление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75" y="0"/>
            <a:ext cx="91905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-46550" y="-93148"/>
            <a:ext cx="91905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В части, формируемой участниками образовательных отношений, представлены выбранные участниками образовательных отношений программ, направленные на развитие детей образовательных областях, видах деятельности и культурных практиках (парциальные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образовательные программы), а именно: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70" name="Google Shape;170;p24"/>
          <p:cNvGraphicFramePr/>
          <p:nvPr/>
        </p:nvGraphicFramePr>
        <p:xfrm>
          <a:off x="15138" y="1486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{57C308C5-755E-4A08-8A4D-48F48F99EB50}</a:tableStyleId>
              </a:tblPr>
              <a:tblGrid>
                <a:gridCol w="4533550"/>
                <a:gridCol w="4533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ПОП</a:t>
                      </a:r>
                      <a:endParaRPr b="1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FF6DB"/>
                        </a:gs>
                        <a:gs pos="100000">
                          <a:srgbClr val="FAD15C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Образовательная область</a:t>
                      </a:r>
                      <a:endParaRPr b="1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FF6DB"/>
                        </a:gs>
                        <a:gs pos="100000">
                          <a:srgbClr val="FAD15C"/>
                        </a:gs>
                      </a:gsLst>
                      <a:lin ang="5400012" scaled="0"/>
                    </a:gradFill>
                  </a:tcPr>
                </a:tc>
              </a:tr>
              <a:tr h="5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Н.В.Полтавцева, Н.А.</a:t>
                      </a:r>
                      <a:r>
                        <a:rPr lang="ru" sz="1200"/>
                        <a:t>Гордова “Физическая культура в дошкольном детстве” М. "Просвещение" 2005г.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Физическое развитие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Н.А. Ветлугина “Методика музыкального воспитания в детском саду” Издательство: Просвещение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Музыкальное развитие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8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Лыкова И.А. «ЦВЕТНЫЕ ЛАДОШКИ». Парциальная программа художественно-эстетического развития детей 2–7 лет в изобразитель-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ной деятельности </a:t>
                      </a:r>
                      <a:r>
                        <a:rPr lang="ru" sz="1200"/>
                        <a:t>М.: ИД «Цветной мир», 2019. 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Художественно-эстетическое развитие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2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Н.В. Нищева “Обучение грамоте детей дошкольного возраста” М.: Детство-Пресс.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Речевое развитие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2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Программа «Формирование культуры безопасности у детей от 3 до 8 лет» Л.Л.Тимофеева «Детство -пресс» 2015г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Социально-коммуникативное развитие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915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1626204" y="165337"/>
            <a:ext cx="61476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Контактная информация</a:t>
            </a:r>
            <a:endParaRPr sz="27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85372" y="817375"/>
            <a:ext cx="7743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ic Sans MS"/>
                <a:ea typeface="Comic Sans MS"/>
                <a:cs typeface="Comic Sans MS"/>
                <a:sym typeface="Comic Sans MS"/>
              </a:rPr>
              <a:t>Наименование учреждения</a:t>
            </a: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: МОУ “Раздольская СОШ” (дошкольные группы)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18950" y="1560175"/>
            <a:ext cx="89061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ic Sans MS"/>
                <a:ea typeface="Comic Sans MS"/>
                <a:cs typeface="Comic Sans MS"/>
                <a:sym typeface="Comic Sans MS"/>
              </a:rPr>
              <a:t>Адрес :</a:t>
            </a: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188753, Ленинградская область, Приозерский район, д. Раздолье, ул. Береговая, 6Б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85386" y="2218027"/>
            <a:ext cx="6147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ic Sans MS"/>
                <a:ea typeface="Comic Sans MS"/>
                <a:cs typeface="Comic Sans MS"/>
                <a:sym typeface="Comic Sans MS"/>
              </a:rPr>
              <a:t>Телефон:</a:t>
            </a: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8(813)7966734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85365" y="2681823"/>
            <a:ext cx="6147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ic Sans MS"/>
                <a:ea typeface="Comic Sans MS"/>
                <a:cs typeface="Comic Sans MS"/>
                <a:sym typeface="Comic Sans MS"/>
              </a:rPr>
              <a:t>Сайт:</a:t>
            </a:r>
            <a:r>
              <a:rPr b="1" lang="ru" sz="1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https://razdolje-school.narod.ru/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360950" y="225100"/>
            <a:ext cx="84687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8000" y="-178525"/>
            <a:ext cx="9598099" cy="58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521419" y="2486395"/>
            <a:ext cx="6729900" cy="26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Полное название: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Образовательная программа Муниципального общеобразовательного учреждения “Раздольская средняя общеобразовательная школа” (дошкольные группы)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0" y="189303"/>
            <a:ext cx="90585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Основная образовательная программа дошкольного образования Муниципального дошкольного образовательного учреждения МОУ «Раздольская СОШ» (дошкольные группы) (далее –ДОУ; Программа) разработана в соответствии с ФГОС дошкольного образования и с учетом Федеральной образовательной программы дошкольного образования (далее – Федеральная программа)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4825"/>
            <a:ext cx="9143999" cy="29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364850" y="1273025"/>
            <a:ext cx="3815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64551" cy="5193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38570" y="645837"/>
            <a:ext cx="6147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Цели образовательной программы:</a:t>
            </a:r>
            <a:endParaRPr sz="22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97025" y="1422825"/>
            <a:ext cx="66447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 - нравственных ценностей российского народа, исторических и национально - культурных традиций.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63748" y="1688298"/>
            <a:ext cx="9202800" cy="3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обеспечение единых для Российской Федерации содержания ДО и планируемых результатов освоения образовательной программы ДО;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129412" y="1016852"/>
            <a:ext cx="6776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Задачи образовательной программы:</a:t>
            </a:r>
            <a:endParaRPr sz="27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726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29550" y="1617375"/>
            <a:ext cx="90849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обеспечение единых для Российской Федерации содержания ДО и планируемых результатов освоения образовательной программы ДО;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498209" y="75684"/>
            <a:ext cx="61476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Задачи образовательной программы:</a:t>
            </a:r>
            <a:endParaRPr sz="21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172648" y="-124189"/>
            <a:ext cx="8922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6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4150" y="217345"/>
            <a:ext cx="9095700" cy="4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охрана и укрепление физического и психического здоровья детей, в т.ч. их эмоционального благополучия;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644095" y="317233"/>
            <a:ext cx="81882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Образовательная программа состоит из двух частей:</a:t>
            </a:r>
            <a:endParaRPr sz="22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75901" y="1013900"/>
            <a:ext cx="89265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Comic Sans MS"/>
                <a:ea typeface="Comic Sans MS"/>
                <a:cs typeface="Comic Sans MS"/>
                <a:sym typeface="Comic Sans MS"/>
              </a:rPr>
              <a:t>Обязательная часть</a:t>
            </a: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 Программы, которая  соответствует Федеральной программе, ее объем в соответствии с ФГОС ДО составляет не менее 60% от общего объёма Программы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3549" y="2215200"/>
            <a:ext cx="9031200" cy="2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Comic Sans MS"/>
                <a:ea typeface="Comic Sans MS"/>
                <a:cs typeface="Comic Sans MS"/>
                <a:sym typeface="Comic Sans MS"/>
              </a:rPr>
              <a:t>Вариативная часть: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Часть, формируемая участниками образовательных отношений, составляет не более 40% и ориентирована: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на специфику национальных, социокультурных региональных условий и иных условий в которых осуществляется образовательная деятельность;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на сложившиеся традиции ДОУ;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- на выбор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 и ДОУ в целом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850"/>
            <a:ext cx="8992625" cy="50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2709046" y="145946"/>
            <a:ext cx="61476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Образовательная программа дошкольных групп включает в себя 3 основных раздела:</a:t>
            </a:r>
            <a:endParaRPr sz="230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3350478" y="1482593"/>
            <a:ext cx="698400" cy="717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3350474" y="2415025"/>
            <a:ext cx="698400" cy="717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3350475" y="3479576"/>
            <a:ext cx="698400" cy="717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300319" y="1580850"/>
            <a:ext cx="3819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latin typeface="Comic Sans MS"/>
                <a:ea typeface="Comic Sans MS"/>
                <a:cs typeface="Comic Sans MS"/>
                <a:sym typeface="Comic Sans MS"/>
              </a:rPr>
              <a:t>Целевой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300325" y="2571750"/>
            <a:ext cx="3291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latin typeface="Comic Sans MS"/>
                <a:ea typeface="Comic Sans MS"/>
                <a:cs typeface="Comic Sans MS"/>
                <a:sym typeface="Comic Sans MS"/>
              </a:rPr>
              <a:t>Содержательный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4300325" y="3479575"/>
            <a:ext cx="3291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Организационный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93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42691" y="535591"/>
            <a:ext cx="5313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3031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9315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Comic Sans MS"/>
                <a:ea typeface="Comic Sans MS"/>
                <a:cs typeface="Comic Sans MS"/>
                <a:sym typeface="Comic Sans MS"/>
              </a:rPr>
              <a:t>В целевом разделе</a:t>
            </a: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 Программы представлены цели и задачи, принципы и подходы к ее формированию планируемые результаты освоения Программы в младенческом раннем дошкольном возрастах, а также не этапе завершения освоения Программы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93150" y="931900"/>
            <a:ext cx="91440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Comic Sans MS"/>
                <a:ea typeface="Comic Sans MS"/>
                <a:cs typeface="Comic Sans MS"/>
                <a:sym typeface="Comic Sans MS"/>
              </a:rPr>
              <a:t>Содержательный раздел</a:t>
            </a: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 Программы включает описание: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-Задач и содержания образовательной деятельности по каждой из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образовательных областей для всех возрастных групп обучающихся (социально-коммуникативное, познавательное, речевое, художественно- эстетическое, физическое развитие) в соответствии с федеральной программой и с учетом используемых методических пособий, обеспечивающих реализацию данного содержания вариативных форм, способов, методов и средств реализации Федеральной программы с учетом возрастных и индивидуальных особенностей воспитанников, специфики их образовательных потребностей и интересов.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 -Особенностей образовательной деятельности разных видов культурных практик, способов поддержки детской инициативы, особенностей взаимодействия педагогического коллектива с семьями обучающихся.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 -Образовательной деятельности по профессиональной коррекции нарушений развития детей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Содержательный раздел включает рабочую программу воспитания, которая раскрывает задачи и направления воспитательной работы, предусматривает приобщение детей российским традиционным духовным ценностям, включая культурные ценности своей этнической группы, правилам нормам поведения в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93140" y="3712712"/>
            <a:ext cx="61476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Comic Sans MS"/>
                <a:ea typeface="Comic Sans MS"/>
                <a:cs typeface="Comic Sans MS"/>
                <a:sym typeface="Comic Sans MS"/>
              </a:rPr>
              <a:t>Организационный раздел</a:t>
            </a: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, Программы включает описание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- Психолого-педагогических и кадровых условий реализации Программы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 -</a:t>
            </a: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Организации развивающей предметно-пространственной сред</a:t>
            </a: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ы (далее – РППС)  Материально-техническое обеспечение Программы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 -Обеспеченность методическими материалами и средствами обучении воспитания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